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9" r:id="rId6"/>
    <p:sldId id="277" r:id="rId7"/>
    <p:sldId id="278" r:id="rId8"/>
    <p:sldId id="263" r:id="rId9"/>
    <p:sldId id="270" r:id="rId10"/>
    <p:sldId id="258" r:id="rId11"/>
    <p:sldId id="271" r:id="rId12"/>
    <p:sldId id="272" r:id="rId13"/>
    <p:sldId id="273" r:id="rId14"/>
    <p:sldId id="274" r:id="rId15"/>
    <p:sldId id="275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731997116580683E-2"/>
          <c:y val="5.0925925925925923E-2"/>
          <c:w val="0.85111266558167697"/>
          <c:h val="0.7439738261883931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Sheet5!$S$11:$S$17</c:f>
              <c:numCache>
                <c:formatCode>General</c:formatCode>
                <c:ptCount val="7"/>
                <c:pt idx="0" formatCode="0.00E+00">
                  <c:v>0</c:v>
                </c:pt>
                <c:pt idx="1">
                  <c:v>2.5</c:v>
                </c:pt>
                <c:pt idx="2" formatCode="0.00E+00">
                  <c:v>9.9724998469999999</c:v>
                </c:pt>
                <c:pt idx="3" formatCode="0.00E+00">
                  <c:v>10.84809589</c:v>
                </c:pt>
                <c:pt idx="4" formatCode="0.00E+00">
                  <c:v>14.04295254</c:v>
                </c:pt>
                <c:pt idx="5" formatCode="0.00E+00">
                  <c:v>14.50526619</c:v>
                </c:pt>
                <c:pt idx="6" formatCode="0.00E+00">
                  <c:v>14.55909729</c:v>
                </c:pt>
              </c:numCache>
            </c:numRef>
          </c:xVal>
          <c:yVal>
            <c:numRef>
              <c:f>Sheet5!$T$11:$T$17</c:f>
              <c:numCache>
                <c:formatCode>General</c:formatCode>
                <c:ptCount val="7"/>
                <c:pt idx="0" formatCode="0.00E+00">
                  <c:v>1</c:v>
                </c:pt>
                <c:pt idx="1">
                  <c:v>4</c:v>
                </c:pt>
                <c:pt idx="2" formatCode="0.00E+00">
                  <c:v>9.195076942</c:v>
                </c:pt>
                <c:pt idx="3" formatCode="0.00E+00">
                  <c:v>9.3682241439999991</c:v>
                </c:pt>
                <c:pt idx="4" formatCode="0.00E+00">
                  <c:v>9.9201354980000005</c:v>
                </c:pt>
                <c:pt idx="5" formatCode="0.00E+00">
                  <c:v>9.9916706089999998</c:v>
                </c:pt>
                <c:pt idx="6" formatCode="0.00E+00">
                  <c:v>9.9998846050000001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A4-4186-ABBB-D67AA5C8C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201808"/>
        <c:axId val="665202464"/>
      </c:scatterChart>
      <c:valAx>
        <c:axId val="665201808"/>
        <c:scaling>
          <c:orientation val="minMax"/>
          <c:max val="1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Applied irrigation,</a:t>
                </a:r>
                <a:r>
                  <a:rPr lang="en-US" sz="1400" baseline="0"/>
                  <a:t> cfs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2464"/>
        <c:crosses val="autoZero"/>
        <c:crossBetween val="midCat"/>
      </c:valAx>
      <c:valAx>
        <c:axId val="665202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ETa, cfs</a:t>
                </a:r>
              </a:p>
            </c:rich>
          </c:tx>
          <c:layout>
            <c:manualLayout>
              <c:xMode val="edge"/>
              <c:yMode val="edge"/>
              <c:x val="0"/>
              <c:y val="0.29404709827938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1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Package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r>
              <a:rPr lang="en-US" dirty="0"/>
              <a:t>Impacts of field soil texture on NIWR (groundwater only)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598A2-BBCB-4634-A6EB-C9066BCAF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1544" y="2076103"/>
            <a:ext cx="7275945" cy="34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27.5 hectares of irrigated fields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814" y="-862471"/>
            <a:ext cx="10315222" cy="2971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crop type (crop coefficient)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379" y="3429000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775B4-DE10-47A2-B6F1-9E980C817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6651" y="2763575"/>
            <a:ext cx="7727315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72" y="-787662"/>
            <a:ext cx="1031522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Irrigation amounts determined by </a:t>
            </a:r>
            <a:r>
              <a:rPr lang="en-US" dirty="0">
                <a:solidFill>
                  <a:srgbClr val="FFFF00"/>
                </a:solidFill>
              </a:rPr>
              <a:t>minimizing ET deficit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782" y="1508345"/>
            <a:ext cx="7722671" cy="67579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Surface water and groundwater irrigation amounts for low and high crop coefficient (Kc) values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4A9CFA-A1E1-41C4-BF79-469AA6CB995F}"/>
              </a:ext>
            </a:extLst>
          </p:cNvPr>
          <p:cNvGrpSpPr/>
          <p:nvPr/>
        </p:nvGrpSpPr>
        <p:grpSpPr>
          <a:xfrm>
            <a:off x="1351950" y="2144029"/>
            <a:ext cx="9801037" cy="4672233"/>
            <a:chOff x="1351950" y="2144029"/>
            <a:chExt cx="9801037" cy="46722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657701-5157-4A97-98F1-FFE4F6F29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950" y="2144029"/>
              <a:ext cx="9801037" cy="4672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C53B6B-2310-43CE-B37E-DE631AEBC30F}"/>
                </a:ext>
              </a:extLst>
            </p:cNvPr>
            <p:cNvSpPr txBox="1"/>
            <p:nvPr/>
          </p:nvSpPr>
          <p:spPr>
            <a:xfrm>
              <a:off x="6382327" y="5738213"/>
              <a:ext cx="2177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precipitation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59676-CCFF-4D4F-8870-BF70245786D9}"/>
                </a:ext>
              </a:extLst>
            </p:cNvPr>
            <p:cNvSpPr txBox="1"/>
            <p:nvPr/>
          </p:nvSpPr>
          <p:spPr>
            <a:xfrm>
              <a:off x="7647709" y="4066216"/>
              <a:ext cx="250741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annual irrigation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1D6D6B-FDA8-406F-92EF-3007CD84C0E8}"/>
                </a:ext>
              </a:extLst>
            </p:cNvPr>
            <p:cNvCxnSpPr/>
            <p:nvPr/>
          </p:nvCxnSpPr>
          <p:spPr>
            <a:xfrm flipV="1">
              <a:off x="9282545" y="3888509"/>
              <a:ext cx="0" cy="2423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95AD97-CD88-4C92-BD54-0750CB2D07AE}"/>
                </a:ext>
              </a:extLst>
            </p:cNvPr>
            <p:cNvCxnSpPr/>
            <p:nvPr/>
          </p:nvCxnSpPr>
          <p:spPr>
            <a:xfrm>
              <a:off x="9291782" y="4415493"/>
              <a:ext cx="0" cy="21192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DFEA1-5383-488E-8554-A78561CCF4EF}"/>
                </a:ext>
              </a:extLst>
            </p:cNvPr>
            <p:cNvSpPr txBox="1"/>
            <p:nvPr/>
          </p:nvSpPr>
          <p:spPr>
            <a:xfrm>
              <a:off x="3826441" y="5753195"/>
              <a:ext cx="212750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precipitation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3FCF8-3AFF-4AB3-A021-20DDC9047E67}"/>
                </a:ext>
              </a:extLst>
            </p:cNvPr>
            <p:cNvSpPr txBox="1"/>
            <p:nvPr/>
          </p:nvSpPr>
          <p:spPr>
            <a:xfrm>
              <a:off x="4539673" y="4931164"/>
              <a:ext cx="255711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annual irrigation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7BEC9-983A-4CE2-B07B-334002A32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54" y="4627422"/>
              <a:ext cx="0" cy="369451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166D53-0178-41B9-BDFD-360AFDA2E090}"/>
                </a:ext>
              </a:extLst>
            </p:cNvPr>
            <p:cNvCxnSpPr>
              <a:cxnSpLocks/>
            </p:cNvCxnSpPr>
            <p:nvPr/>
          </p:nvCxnSpPr>
          <p:spPr>
            <a:xfrm>
              <a:off x="6534726" y="5300496"/>
              <a:ext cx="0" cy="315213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F403E9-A88A-43AB-826C-1E7B5D14A30E}"/>
                </a:ext>
              </a:extLst>
            </p:cNvPr>
            <p:cNvSpPr/>
            <p:nvPr/>
          </p:nvSpPr>
          <p:spPr>
            <a:xfrm>
              <a:off x="1934308" y="2184139"/>
              <a:ext cx="4730258" cy="45269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1028757"/>
            <a:ext cx="11359367" cy="29718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Comparison of </a:t>
            </a:r>
            <a:r>
              <a:rPr lang="en-US" dirty="0" err="1">
                <a:solidFill>
                  <a:srgbClr val="FFFF00"/>
                </a:solidFill>
              </a:rPr>
              <a:t>niwr</a:t>
            </a:r>
            <a:r>
              <a:rPr lang="en-US" dirty="0">
                <a:solidFill>
                  <a:srgbClr val="FFFF00"/>
                </a:solidFill>
              </a:rPr>
              <a:t> for 2 options (Trigger verses demand)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75161-A8F5-4F5C-8452-997B2D37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6" y="2808778"/>
            <a:ext cx="5403988" cy="27239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2E20DE-23E4-47A2-B693-65A7CF6953ED}"/>
              </a:ext>
            </a:extLst>
          </p:cNvPr>
          <p:cNvGrpSpPr/>
          <p:nvPr/>
        </p:nvGrpSpPr>
        <p:grpSpPr>
          <a:xfrm>
            <a:off x="6198037" y="2808777"/>
            <a:ext cx="5371367" cy="2723941"/>
            <a:chOff x="273295" y="2451589"/>
            <a:chExt cx="5371367" cy="2723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F05E95-923D-496B-B909-EEB720CB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295" y="2451589"/>
              <a:ext cx="5371367" cy="27239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075DDA-A8CE-41BC-B0B6-F31AAFFA0260}"/>
                </a:ext>
              </a:extLst>
            </p:cNvPr>
            <p:cNvSpPr/>
            <p:nvPr/>
          </p:nvSpPr>
          <p:spPr>
            <a:xfrm>
              <a:off x="4668715" y="4334608"/>
              <a:ext cx="712177" cy="2901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BC8A5B-6C9D-4744-86A8-C9355C56452E}"/>
              </a:ext>
            </a:extLst>
          </p:cNvPr>
          <p:cNvSpPr txBox="1"/>
          <p:nvPr/>
        </p:nvSpPr>
        <p:spPr>
          <a:xfrm>
            <a:off x="7361926" y="4823809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annual NIWR=1.4 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B3C2-8067-46EF-9FE1-3758DC34BC09}"/>
              </a:ext>
            </a:extLst>
          </p:cNvPr>
          <p:cNvSpPr txBox="1"/>
          <p:nvPr/>
        </p:nvSpPr>
        <p:spPr>
          <a:xfrm>
            <a:off x="1990559" y="4855553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annual NIWR=0.9 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18EF9A-05F9-403A-8A1B-43AAEB4B3D4B}"/>
              </a:ext>
            </a:extLst>
          </p:cNvPr>
          <p:cNvSpPr/>
          <p:nvPr/>
        </p:nvSpPr>
        <p:spPr>
          <a:xfrm>
            <a:off x="808892" y="3112477"/>
            <a:ext cx="439616" cy="395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00910-38AF-40A0-ABE7-29BEEDBD485A}"/>
              </a:ext>
            </a:extLst>
          </p:cNvPr>
          <p:cNvSpPr/>
          <p:nvPr/>
        </p:nvSpPr>
        <p:spPr>
          <a:xfrm>
            <a:off x="6178984" y="2961543"/>
            <a:ext cx="439616" cy="395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4B2221-B0C8-4A7B-9668-C182A9C6F67B}"/>
              </a:ext>
            </a:extLst>
          </p:cNvPr>
          <p:cNvCxnSpPr/>
          <p:nvPr/>
        </p:nvCxnSpPr>
        <p:spPr>
          <a:xfrm flipH="1">
            <a:off x="6370406" y="3103685"/>
            <a:ext cx="4090431" cy="4689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F3C510-66F5-49FB-B5E3-B7B81D53C0E4}"/>
              </a:ext>
            </a:extLst>
          </p:cNvPr>
          <p:cNvCxnSpPr/>
          <p:nvPr/>
        </p:nvCxnSpPr>
        <p:spPr>
          <a:xfrm flipH="1">
            <a:off x="1050771" y="3188807"/>
            <a:ext cx="4090431" cy="4689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7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655" y="-1221714"/>
            <a:ext cx="11359367" cy="2971801"/>
          </a:xfrm>
        </p:spPr>
        <p:txBody>
          <a:bodyPr/>
          <a:lstStyle/>
          <a:p>
            <a:r>
              <a:rPr lang="en-US" dirty="0"/>
              <a:t>Differences in irrigation for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4CB66-0EF9-4CCC-8E39-66345AF0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9" y="2216499"/>
            <a:ext cx="4415937" cy="4377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2110A-3B75-4BDA-AD84-D5F85B53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472" y="2216499"/>
            <a:ext cx="4450986" cy="4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21" y="-16220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445721" y="2279300"/>
            <a:ext cx="65220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demand calculation for GSFLOW, considers evolving water supply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change impacts on agriculture, low flows, groundwater levels, and reservoirs available through 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71" y="1866894"/>
            <a:ext cx="356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using concept of </a:t>
            </a:r>
            <a:r>
              <a:rPr lang="en-US" sz="2400" dirty="0">
                <a:solidFill>
                  <a:srgbClr val="FFFF00"/>
                </a:solidFill>
              </a:rPr>
              <a:t>Net Irrigation Water Requirement (NIWR)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much water should be diverted/pumped to provide well-watered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water supply limit consumption?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𝑑𝑒𝑓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ETww</a:t>
                </a:r>
                <a:r>
                  <a:rPr lang="en-US" dirty="0">
                    <a:latin typeface="+mj-lt"/>
                  </a:rPr>
                  <a:t> is the well-watered ET (e.g., Penman-Monteith)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Actual ET (</a:t>
                </a:r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) and irrigation is subject to water supply, irrigation schedule, and other constraints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latin typeface="+mj-lt"/>
                  </a:rPr>
                  <a:t>--Irrigation processes happen automatically in GSFLOW/MODFLOW</a:t>
                </a: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  <a:blipFill>
                <a:blip r:embed="rId3"/>
                <a:stretch>
                  <a:fillRect l="-1019" t="-383" b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9200" y="2133497"/>
            <a:ext cx="455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problem: determine SW+GW irrigation amounts by minimizing the </a:t>
            </a:r>
            <a:r>
              <a:rPr lang="en-US" dirty="0">
                <a:solidFill>
                  <a:srgbClr val="FFFF00"/>
                </a:solidFill>
              </a:rPr>
              <a:t>ET deficit</a:t>
            </a:r>
            <a:r>
              <a:rPr lang="en-US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8744828" cy="946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Irrigation option 1 (simple)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929714" y="1524254"/>
            <a:ext cx="86463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Irrigation demands (NIWR) are specified as time series SW diversions or GW pumping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supply limits irrigation and GW can be used to automatically supplement 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 can be simulated in fields or efficiency factors can be specified to remove crop consumption from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Return flows can be simulated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9522976" cy="94627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for NIWR-option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𝑁𝐼𝑊𝑅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850583" y="1752854"/>
            <a:ext cx="864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ET (</a:t>
            </a:r>
            <a:r>
              <a:rPr lang="en-US" dirty="0" err="1"/>
              <a:t>ETa</a:t>
            </a:r>
            <a:r>
              <a:rPr lang="en-US" dirty="0"/>
              <a:t>) is a nonlinear function of NIWR, apply Newton method: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22C25C-374B-4F35-961C-7BE83F808959}"/>
              </a:ext>
            </a:extLst>
          </p:cNvPr>
          <p:cNvSpPr/>
          <p:nvPr/>
        </p:nvSpPr>
        <p:spPr>
          <a:xfrm>
            <a:off x="5015353" y="2854031"/>
            <a:ext cx="1057562" cy="109733"/>
          </a:xfrm>
          <a:prstGeom prst="rightArrow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/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𝑁𝐼𝑊𝑅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348B183-FE6F-4535-996E-160A7D8F4C4D}"/>
              </a:ext>
            </a:extLst>
          </p:cNvPr>
          <p:cNvGrpSpPr/>
          <p:nvPr/>
        </p:nvGrpSpPr>
        <p:grpSpPr>
          <a:xfrm>
            <a:off x="909428" y="3894237"/>
            <a:ext cx="6705253" cy="2743200"/>
            <a:chOff x="1938128" y="3894235"/>
            <a:chExt cx="6705253" cy="27432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CC67D-F799-435E-9DEB-072F9B411A47}"/>
                </a:ext>
              </a:extLst>
            </p:cNvPr>
            <p:cNvSpPr txBox="1"/>
            <p:nvPr/>
          </p:nvSpPr>
          <p:spPr>
            <a:xfrm>
              <a:off x="3269679" y="499686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75041-DE64-4BF8-B345-342F9CE52422}"/>
                </a:ext>
              </a:extLst>
            </p:cNvPr>
            <p:cNvSpPr txBox="1"/>
            <p:nvPr/>
          </p:nvSpPr>
          <p:spPr>
            <a:xfrm>
              <a:off x="6072915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98D57-E35A-490C-A18A-A97318BF9535}"/>
                </a:ext>
              </a:extLst>
            </p:cNvPr>
            <p:cNvSpPr txBox="1"/>
            <p:nvPr/>
          </p:nvSpPr>
          <p:spPr>
            <a:xfrm>
              <a:off x="6618504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1B99BC-FB95-4219-B3BB-F376903EAD45}"/>
                </a:ext>
              </a:extLst>
            </p:cNvPr>
            <p:cNvSpPr txBox="1"/>
            <p:nvPr/>
          </p:nvSpPr>
          <p:spPr>
            <a:xfrm>
              <a:off x="8144526" y="394326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/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dirty="0"/>
                    <a:t>Q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r="-465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8358D2-EBBF-4868-A88B-A0DE8863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297" y="4784432"/>
              <a:ext cx="0" cy="296737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CEA199-F154-4028-BF8D-B9454DD70AD8}"/>
                </a:ext>
              </a:extLst>
            </p:cNvPr>
            <p:cNvCxnSpPr/>
            <p:nvPr/>
          </p:nvCxnSpPr>
          <p:spPr>
            <a:xfrm>
              <a:off x="4553533" y="4784432"/>
              <a:ext cx="886691" cy="0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615469"/>
            <a:chOff x="8893887" y="4021968"/>
            <a:chExt cx="3214041" cy="26154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615469"/>
              <a:chOff x="9429446" y="46827"/>
              <a:chExt cx="2668957" cy="2615469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92964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2637" y="1936313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is “triggered” by field conditions: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A95A7-B255-4C86-ABB2-657857E7CCBF}"/>
              </a:ext>
            </a:extLst>
          </p:cNvPr>
          <p:cNvSpPr txBox="1"/>
          <p:nvPr/>
        </p:nvSpPr>
        <p:spPr>
          <a:xfrm>
            <a:off x="9438971" y="1787133"/>
            <a:ext cx="181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Energy/water budget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96917" y="2769971"/>
                <a:ext cx="16187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917" y="2769971"/>
                <a:ext cx="1618757" cy="646331"/>
              </a:xfrm>
              <a:prstGeom prst="rect">
                <a:avLst/>
              </a:prstGeom>
              <a:blipFill>
                <a:blip r:embed="rId2"/>
                <a:stretch>
                  <a:fillRect t="-22642" b="-10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2B0036A-F052-47C1-A0D6-6C2D9CCA7F14}"/>
              </a:ext>
            </a:extLst>
          </p:cNvPr>
          <p:cNvSpPr txBox="1"/>
          <p:nvPr/>
        </p:nvSpPr>
        <p:spPr>
          <a:xfrm>
            <a:off x="9736462" y="3847896"/>
            <a:ext cx="179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Divert SW, pump GW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87607B-102C-45CA-985E-50EB24C23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16" y="822381"/>
            <a:ext cx="9246162" cy="6187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solution for NIWR-option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/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  <a:blipFill>
                <a:blip r:embed="rId3"/>
                <a:stretch>
                  <a:fillRect t="-109375" b="-16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/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72E5FB-9B2A-4DB5-A070-13CE878D4A6D}"/>
              </a:ext>
            </a:extLst>
          </p:cNvPr>
          <p:cNvSpPr txBox="1"/>
          <p:nvPr/>
        </p:nvSpPr>
        <p:spPr>
          <a:xfrm>
            <a:off x="850583" y="3507908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continues while: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3E345-D01E-44BA-B64C-592AEFB905B0}"/>
              </a:ext>
            </a:extLst>
          </p:cNvPr>
          <p:cNvSpPr txBox="1"/>
          <p:nvPr/>
        </p:nvSpPr>
        <p:spPr>
          <a:xfrm>
            <a:off x="850583" y="5039591"/>
            <a:ext cx="68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rate specified by user and can be supplemented by groundwater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73C09B0-F94C-4C2A-B7C8-E7FEDAD7150E}"/>
              </a:ext>
            </a:extLst>
          </p:cNvPr>
          <p:cNvSpPr/>
          <p:nvPr/>
        </p:nvSpPr>
        <p:spPr>
          <a:xfrm>
            <a:off x="10273687" y="4582665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92BFEFB-5B2F-4252-96B7-4C413819A6EB}"/>
              </a:ext>
            </a:extLst>
          </p:cNvPr>
          <p:cNvSpPr/>
          <p:nvPr/>
        </p:nvSpPr>
        <p:spPr>
          <a:xfrm>
            <a:off x="10246459" y="2433464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6BF16FF-9EA8-403C-B236-3931EB523D2B}"/>
              </a:ext>
            </a:extLst>
          </p:cNvPr>
          <p:cNvSpPr/>
          <p:nvPr/>
        </p:nvSpPr>
        <p:spPr>
          <a:xfrm>
            <a:off x="10273687" y="3507908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E31D2-CF97-461B-9FCB-0721E810296D}"/>
              </a:ext>
            </a:extLst>
          </p:cNvPr>
          <p:cNvSpPr txBox="1"/>
          <p:nvPr/>
        </p:nvSpPr>
        <p:spPr>
          <a:xfrm>
            <a:off x="9622161" y="4983743"/>
            <a:ext cx="17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Irrigate fields</a:t>
            </a:r>
          </a:p>
        </p:txBody>
      </p:sp>
    </p:spTree>
    <p:extLst>
      <p:ext uri="{BB962C8B-B14F-4D97-AF65-F5344CB8AC3E}">
        <p14:creationId xmlns:p14="http://schemas.microsoft.com/office/powerpoint/2010/main" val="28024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3,440 acres of irrigated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32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Conjunctive-USE of Surface water and groundwater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540955-C136-41FE-86FD-765AB920826A}"/>
              </a:ext>
            </a:extLst>
          </p:cNvPr>
          <p:cNvGrpSpPr/>
          <p:nvPr/>
        </p:nvGrpSpPr>
        <p:grpSpPr>
          <a:xfrm>
            <a:off x="134083" y="2942068"/>
            <a:ext cx="5832592" cy="2799310"/>
            <a:chOff x="134083" y="2942068"/>
            <a:chExt cx="5832592" cy="27993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3BF2B-5B53-424F-833F-F35249E5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083" y="2942068"/>
              <a:ext cx="5832592" cy="27993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C33274-4654-4589-B5F3-350481AD0D3C}"/>
                </a:ext>
              </a:extLst>
            </p:cNvPr>
            <p:cNvSpPr/>
            <p:nvPr/>
          </p:nvSpPr>
          <p:spPr>
            <a:xfrm>
              <a:off x="562708" y="2961341"/>
              <a:ext cx="2934905" cy="2654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71976-1C1A-4451-AE7C-864B3D5DBD52}"/>
              </a:ext>
            </a:extLst>
          </p:cNvPr>
          <p:cNvGrpSpPr/>
          <p:nvPr/>
        </p:nvGrpSpPr>
        <p:grpSpPr>
          <a:xfrm>
            <a:off x="6096000" y="2961341"/>
            <a:ext cx="5829902" cy="2780037"/>
            <a:chOff x="6096000" y="2961341"/>
            <a:chExt cx="5829902" cy="2780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5AFB29-04F6-4098-AA84-B877590E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61341"/>
              <a:ext cx="5829902" cy="278003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21F7A-5D22-4094-81CF-EE0C813465AD}"/>
                </a:ext>
              </a:extLst>
            </p:cNvPr>
            <p:cNvSpPr/>
            <p:nvPr/>
          </p:nvSpPr>
          <p:spPr>
            <a:xfrm>
              <a:off x="6517341" y="2996509"/>
              <a:ext cx="2934905" cy="283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4821</TotalTime>
  <Words>551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Irrigation option 1 (simple)</vt:lpstr>
      <vt:lpstr>solution for NIWR-option 2</vt:lpstr>
      <vt:lpstr>solution for NIWR-option 3</vt:lpstr>
      <vt:lpstr>Example problem 1</vt:lpstr>
      <vt:lpstr>Conjunctive-USE of Surface water and groundwater</vt:lpstr>
      <vt:lpstr>Impacts of field soil texture on NIWR (groundwater only)</vt:lpstr>
      <vt:lpstr>Example problem 2  </vt:lpstr>
      <vt:lpstr>impacts of crop type (crop coefficient)</vt:lpstr>
      <vt:lpstr>Irrigation amounts determined by minimizing ET deficit </vt:lpstr>
      <vt:lpstr>Comparison of niwr for 2 options (Trigger verses demand)</vt:lpstr>
      <vt:lpstr>Differences in irrigation for options</vt:lpstr>
      <vt:lpstr>AG Package for gsflow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157</cp:revision>
  <dcterms:created xsi:type="dcterms:W3CDTF">2017-12-13T18:00:20Z</dcterms:created>
  <dcterms:modified xsi:type="dcterms:W3CDTF">2019-04-11T01:43:03Z</dcterms:modified>
</cp:coreProperties>
</file>